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</p:sldIdLst>
  <p:sldSz cx="9144000" cy="5143500" type="screen16x9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73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2AD81-19A5-43D1-943B-CE896C69DDDF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BEBAF-E28D-4B8B-BA0D-25209FA2F4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415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6E85D-CF7F-1245-AA39-E309E0BAAF65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1231C-6E94-F14A-AD3B-FC174BA5C3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98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1231C-6E94-F14A-AD3B-FC174BA5C37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19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778D-81CA-45C8-B5CD-813AFA6B783D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09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63C7-7149-4955-A851-B76FBAC99AB0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38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8450-91C0-41A5-808E-0F1A5C1F42A9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53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822A-F793-4389-88EB-2188EE6F4377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Image 6" descr="BandeauGris-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57" y="0"/>
            <a:ext cx="8055772" cy="745043"/>
          </a:xfrm>
          <a:prstGeom prst="rect">
            <a:avLst/>
          </a:prstGeom>
        </p:spPr>
      </p:pic>
      <p:pic>
        <p:nvPicPr>
          <p:cNvPr id="9" name="Image 8" descr="acadRennes1706RAB_C_hd_500p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19" y="49213"/>
            <a:ext cx="820208" cy="1131887"/>
          </a:xfrm>
          <a:prstGeom prst="rect">
            <a:avLst/>
          </a:prstGeom>
        </p:spPr>
      </p:pic>
      <p:sp>
        <p:nvSpPr>
          <p:cNvPr id="10" name="ZoneTexte 16"/>
          <p:cNvSpPr txBox="1">
            <a:spLocks noChangeArrowheads="1"/>
          </p:cNvSpPr>
          <p:nvPr userDrawn="1"/>
        </p:nvSpPr>
        <p:spPr bwMode="auto">
          <a:xfrm>
            <a:off x="1004888" y="4803900"/>
            <a:ext cx="74517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fr-FR" sz="800" dirty="0" smtClean="0">
                <a:solidFill>
                  <a:srgbClr val="748282"/>
                </a:solidFill>
                <a:ea typeface="ＭＳ Ｐゴシック" charset="0"/>
                <a:cs typeface="ＭＳ Ｐゴシック" charset="0"/>
              </a:rPr>
              <a:t>Vendredi 16 mars 2018–  Accès à la classe exceptionnelle</a:t>
            </a:r>
            <a:r>
              <a:rPr lang="fr-FR" sz="800" baseline="0" dirty="0" smtClean="0">
                <a:solidFill>
                  <a:srgbClr val="748282"/>
                </a:solidFill>
                <a:ea typeface="ＭＳ Ｐゴシック" charset="0"/>
                <a:cs typeface="ＭＳ Ｐゴシック" charset="0"/>
              </a:rPr>
              <a:t> des enseignants des établissements privés</a:t>
            </a:r>
            <a:endParaRPr lang="fr-FR" sz="800" b="1" dirty="0">
              <a:solidFill>
                <a:srgbClr val="748282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Image 10" descr="filetGris-ppt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475" y="4767263"/>
            <a:ext cx="6327395" cy="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74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55FF-A2E8-4859-8DF3-37DA6CDB97D9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92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2B7C-E673-4CE0-9F3D-E0BB12571F26}" type="datetime1">
              <a:rPr lang="fr-FR" smtClean="0"/>
              <a:t>16/03/2018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82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A85-3F0B-48FC-A0E4-B0F1144912E3}" type="datetime1">
              <a:rPr lang="fr-FR" smtClean="0"/>
              <a:t>16/03/2018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95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2CF6F-E205-4933-B171-71CFE6616E99}" type="datetime1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91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52AFD-BC24-4656-836B-7738FCA3E5DB}" type="datetime1">
              <a:rPr lang="fr-FR" smtClean="0"/>
              <a:t>16/03/2018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36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78F1-15E7-4FF6-B189-0A36D21CD7A4}" type="datetime1">
              <a:rPr lang="fr-FR" smtClean="0"/>
              <a:t>16/03/2018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29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48A-F0E3-4F34-9BDE-E64AB8BF3540}" type="datetime1">
              <a:rPr lang="fr-FR" smtClean="0"/>
              <a:t>16/03/2018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97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0C3CA-519D-4E92-8AF4-377D0DB4C59B}" type="datetime1">
              <a:rPr lang="fr-FR" smtClean="0"/>
              <a:t>16/03/2018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1740-43A2-2842-AB19-A298356E3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0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FondPPT1-170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9039"/>
          </a:xfrm>
          <a:prstGeom prst="rect">
            <a:avLst/>
          </a:prstGeom>
        </p:spPr>
      </p:pic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2262188" y="2566988"/>
            <a:ext cx="6881812" cy="257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fr-FR" sz="2500" b="1" dirty="0" smtClean="0">
                <a:solidFill>
                  <a:srgbClr val="748282"/>
                </a:solidFill>
                <a:cs typeface="Arial" charset="0"/>
              </a:rPr>
              <a:t>Enseignants des établissements du privé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fr-FR" sz="2800" dirty="0" smtClean="0">
                <a:cs typeface="Arial" charset="0"/>
              </a:rPr>
              <a:t>Accès à la classe exceptionnelle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endParaRPr lang="fr-FR" sz="2800" dirty="0">
              <a:cs typeface="Arial" charset="0"/>
            </a:endParaRP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endParaRPr lang="fr-FR" sz="2000" dirty="0">
              <a:cs typeface="Arial" charset="0"/>
            </a:endParaRP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fr-FR" sz="1600" dirty="0" smtClean="0">
                <a:cs typeface="Arial" charset="0"/>
              </a:rPr>
              <a:t>Rennes, vendredi 16 mars 2018</a:t>
            </a:r>
            <a:endParaRPr lang="fr-FR" sz="1600" dirty="0">
              <a:cs typeface="Arial" charset="0"/>
            </a:endParaRPr>
          </a:p>
        </p:txBody>
      </p:sp>
      <p:pic>
        <p:nvPicPr>
          <p:cNvPr id="12" name="Image 11" descr="FlecheJ-PP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890" y="2545279"/>
            <a:ext cx="265866" cy="374481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831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10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83126"/>
            <a:ext cx="7756525" cy="47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Recueil de l’appréciation</a:t>
            </a:r>
            <a:endParaRPr lang="fr-FR" sz="2200" b="1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402800"/>
              </p:ext>
            </p:extLst>
          </p:nvPr>
        </p:nvGraphicFramePr>
        <p:xfrm>
          <a:off x="914399" y="957162"/>
          <a:ext cx="8101713" cy="38101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84643"/>
                <a:gridCol w="6317070"/>
              </a:tblGrid>
              <a:tr h="2338202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Inspecteurs et/ou</a:t>
                      </a:r>
                      <a:r>
                        <a:rPr lang="fr-FR" sz="1600" baseline="0" dirty="0" smtClean="0"/>
                        <a:t> chef d’établissement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Une appréciation qualitative 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smtClean="0"/>
                        <a:t>Sur le parcours professionnel, l’exercice des fonctions et la valeur professionn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elle</a:t>
                      </a:r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600" dirty="0" smtClean="0"/>
                        <a:t>au regard de l’ensemble de la carrière pour le premier vivier,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smtClean="0"/>
                        <a:t>Sur le parcours et la valeur professionnelle de l’enseignant au regard de l’ensemble de la carrière pour le second vivier.</a:t>
                      </a:r>
                    </a:p>
                    <a:p>
                      <a:pPr marL="0" lvl="1" indent="0">
                        <a:buFont typeface="Arial" panose="020B0604020202020204" pitchFamily="34" charset="0"/>
                        <a:buNone/>
                      </a:pPr>
                      <a:r>
                        <a:rPr lang="fr-FR" sz="1600" dirty="0" smtClean="0"/>
                        <a:t>Une</a:t>
                      </a:r>
                      <a:r>
                        <a:rPr lang="fr-FR" sz="1600" baseline="0" dirty="0" smtClean="0"/>
                        <a:t> seule appréciation pour les enseignants promouvables au titre des deus viviers.</a:t>
                      </a:r>
                      <a:endParaRPr lang="fr-FR" sz="16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072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Le Recteur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 degrés</a:t>
                      </a:r>
                      <a:r>
                        <a:rPr lang="fr-FR" sz="1600" baseline="0" dirty="0" smtClean="0"/>
                        <a:t> d’appréciation : excellent, très satisfaisant, satisfaisant, insatisfaisant.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826">
                <a:tc gridSpan="2">
                  <a:txBody>
                    <a:bodyPr/>
                    <a:lstStyle/>
                    <a:p>
                      <a:pPr algn="l"/>
                      <a:r>
                        <a:rPr lang="fr-FR" sz="1600" dirty="0" smtClean="0"/>
                        <a:t>L’appréciation du Recteur et la prise en compte de l’ancienneté constituent</a:t>
                      </a:r>
                      <a:r>
                        <a:rPr lang="fr-FR" sz="1600" baseline="0" dirty="0" smtClean="0"/>
                        <a:t> les éléments du barème national.</a:t>
                      </a:r>
                      <a:endParaRPr lang="fr-FR" sz="16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0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11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83126"/>
            <a:ext cx="7756525" cy="47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Etablissement du tableau </a:t>
            </a: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d’avancement</a:t>
            </a:r>
            <a:endParaRPr lang="fr-FR" sz="2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196788"/>
            <a:ext cx="8229600" cy="3429000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candidature d’un agent éligible aux deux viviers sera examinée au titre des deux viviers.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Un agent éligible aux deux viviers qui n’aura pas candidaté au titre du 1</a:t>
            </a:r>
            <a:r>
              <a:rPr lang="fr-FR" baseline="30000" dirty="0" smtClean="0"/>
              <a:t>er</a:t>
            </a:r>
            <a:r>
              <a:rPr lang="fr-FR" dirty="0" smtClean="0"/>
              <a:t> vivier sera examiné uniquement au titre du 2</a:t>
            </a:r>
            <a:r>
              <a:rPr lang="fr-FR" baseline="30000" dirty="0" smtClean="0"/>
              <a:t>nd</a:t>
            </a:r>
            <a:r>
              <a:rPr lang="fr-FR" dirty="0" smtClean="0"/>
              <a:t> vivier </a:t>
            </a:r>
          </a:p>
          <a:p>
            <a:pPr algn="just">
              <a:spcBef>
                <a:spcPts val="1800"/>
              </a:spcBef>
            </a:pPr>
            <a:r>
              <a:rPr lang="fr-FR" sz="3100" dirty="0" smtClean="0"/>
              <a:t>Une attention particulière est portée :</a:t>
            </a:r>
          </a:p>
          <a:p>
            <a:pPr lvl="1" algn="just"/>
            <a:r>
              <a:rPr lang="fr-FR" sz="2900" dirty="0" smtClean="0"/>
              <a:t>Au respect de l’équilibre entre les femmes et les hommes</a:t>
            </a:r>
          </a:p>
          <a:p>
            <a:pPr lvl="1" algn="just"/>
            <a:r>
              <a:rPr lang="fr-FR" sz="2900" dirty="0" smtClean="0"/>
              <a:t>À la diversité et à la représentativité des disciplines du second degré</a:t>
            </a:r>
          </a:p>
          <a:p>
            <a:pPr lvl="0" algn="just">
              <a:spcBef>
                <a:spcPts val="1800"/>
              </a:spcBef>
            </a:pPr>
            <a:r>
              <a:rPr lang="fr-FR" sz="3100" dirty="0" smtClean="0">
                <a:solidFill>
                  <a:prstClr val="black"/>
                </a:solidFill>
              </a:rPr>
              <a:t>La valeur professionnelle sera appréciée en tenant compte des activités et fonctions exercées tout au long de la carrière.</a:t>
            </a:r>
            <a:endParaRPr lang="fr-FR" sz="3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3116" y="1099931"/>
            <a:ext cx="8229600" cy="3356969"/>
          </a:xfrm>
        </p:spPr>
        <p:txBody>
          <a:bodyPr>
            <a:normAutofit fontScale="85000" lnSpcReduction="20000"/>
          </a:bodyPr>
          <a:lstStyle/>
          <a:p>
            <a:r>
              <a:rPr lang="fr-FR" sz="2400" dirty="0"/>
              <a:t>Arrêté du </a:t>
            </a:r>
            <a:r>
              <a:rPr lang="fr-FR" sz="2400" dirty="0" smtClean="0"/>
              <a:t>11 août 2017 </a:t>
            </a:r>
            <a:r>
              <a:rPr lang="fr-FR" sz="2400" dirty="0"/>
              <a:t>fixant la liste des </a:t>
            </a:r>
            <a:r>
              <a:rPr lang="fr-FR" sz="2400" dirty="0" smtClean="0"/>
              <a:t>fonctions </a:t>
            </a:r>
            <a:r>
              <a:rPr lang="fr-FR" sz="2400" dirty="0"/>
              <a:t>particulières des </a:t>
            </a:r>
            <a:r>
              <a:rPr lang="fr-FR" sz="2400" dirty="0" smtClean="0"/>
              <a:t>maîtres exerçant dans les établissements d’enseignement privés sous contrat prises </a:t>
            </a:r>
            <a:r>
              <a:rPr lang="fr-FR" sz="2400" dirty="0"/>
              <a:t>en compte pour un avancement </a:t>
            </a:r>
            <a:r>
              <a:rPr lang="fr-FR" sz="2400" dirty="0" smtClean="0"/>
              <a:t>au grade de </a:t>
            </a:r>
            <a:r>
              <a:rPr lang="fr-FR" sz="2400" dirty="0"/>
              <a:t>la classe </a:t>
            </a:r>
            <a:r>
              <a:rPr lang="fr-FR" sz="2400" dirty="0" smtClean="0"/>
              <a:t>exceptionnelle</a:t>
            </a:r>
            <a:endParaRPr lang="fr-FR" sz="2400" dirty="0"/>
          </a:p>
          <a:p>
            <a:pPr algn="just"/>
            <a:r>
              <a:rPr lang="fr-FR" sz="2400" dirty="0"/>
              <a:t>Arrêté du 26 janvier 2018 relatif aux </a:t>
            </a:r>
            <a:r>
              <a:rPr lang="fr-FR" sz="2400" dirty="0" smtClean="0"/>
              <a:t>modalités </a:t>
            </a:r>
            <a:r>
              <a:rPr lang="fr-FR" sz="2400" dirty="0"/>
              <a:t>et dates de dépôt des candidatures à la classe exceptionnelle de certains personnels enseignants exerçant dans les établissements d'enseignement privés sous contrat - année 2017</a:t>
            </a:r>
          </a:p>
          <a:p>
            <a:pPr algn="just"/>
            <a:r>
              <a:rPr lang="fr-FR" sz="2400" dirty="0" smtClean="0"/>
              <a:t>Note de service n° 2018-020 du 23 février </a:t>
            </a:r>
            <a:r>
              <a:rPr lang="fr-FR" sz="2400" dirty="0"/>
              <a:t>2018 relative </a:t>
            </a:r>
            <a:r>
              <a:rPr lang="fr-FR" sz="2400" dirty="0" smtClean="0"/>
              <a:t>à l’accès </a:t>
            </a:r>
            <a:r>
              <a:rPr lang="fr-FR" sz="2400" dirty="0"/>
              <a:t>à la classe exceptionnelle des professeurs agrégés, des professeurs certifiés, des professeurs de lycées professionnels, des professeurs d'éducation physique et sportive et des professeurs des écoles années 2017-2020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1387475" y="134938"/>
            <a:ext cx="7756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Textes de référence</a:t>
            </a:r>
            <a:endParaRPr lang="fr-FR" sz="2200" dirty="0">
              <a:cs typeface="Arial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45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FR" sz="2400" dirty="0"/>
              <a:t>Création d’un 3ème grade dénommé «classe exceptionnelle »</a:t>
            </a:r>
          </a:p>
          <a:p>
            <a:pPr algn="just"/>
            <a:endParaRPr lang="fr-FR" sz="1200" dirty="0"/>
          </a:p>
          <a:p>
            <a:pPr algn="just"/>
            <a:r>
              <a:rPr lang="fr-FR" sz="2400" dirty="0"/>
              <a:t>Mise en œuvre à compter du 1</a:t>
            </a:r>
            <a:r>
              <a:rPr lang="fr-FR" sz="2400" baseline="30000" dirty="0"/>
              <a:t>er</a:t>
            </a:r>
            <a:r>
              <a:rPr lang="fr-FR" sz="2400" dirty="0"/>
              <a:t> septembre 2017</a:t>
            </a:r>
          </a:p>
          <a:p>
            <a:pPr algn="just"/>
            <a:endParaRPr lang="fr-FR" sz="1200" dirty="0"/>
          </a:p>
          <a:p>
            <a:pPr algn="just"/>
            <a:r>
              <a:rPr lang="fr-FR" sz="2400" dirty="0"/>
              <a:t>A titre exceptionnel, deux campagnes sont organisées cette année :</a:t>
            </a:r>
          </a:p>
          <a:p>
            <a:pPr lvl="1" algn="just"/>
            <a:r>
              <a:rPr lang="fr-FR" sz="2400" dirty="0"/>
              <a:t>Une campagne au titre de 2017-2018 avec effet rétroactif au 01/09/17</a:t>
            </a:r>
          </a:p>
          <a:p>
            <a:pPr lvl="1" algn="just"/>
            <a:r>
              <a:rPr lang="fr-FR" sz="2400" dirty="0"/>
              <a:t>Une campagne au titre de 2018-2019 avec effet au 01/09/18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3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5" y="44762"/>
            <a:ext cx="7756525" cy="61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  <a:cs typeface="Arial" charset="0"/>
              </a:rPr>
              <a:t>Modernisation des parcours professionnels, carrières et rémunérations</a:t>
            </a:r>
            <a:endParaRPr lang="fr-FR" sz="2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4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5" y="121494"/>
            <a:ext cx="7756525" cy="5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  <a:cs typeface="Arial" charset="0"/>
              </a:rPr>
              <a:t>Conditions d’inscription au tableau d’avancement</a:t>
            </a:r>
            <a:endParaRPr lang="fr-FR" sz="2200" dirty="0">
              <a:cs typeface="Arial" charset="0"/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324396"/>
              </p:ext>
            </p:extLst>
          </p:nvPr>
        </p:nvGraphicFramePr>
        <p:xfrm>
          <a:off x="457200" y="1637145"/>
          <a:ext cx="8229600" cy="26087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25603"/>
                <a:gridCol w="6403997"/>
              </a:tblGrid>
              <a:tr h="190638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vivier :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sz="1800" dirty="0" smtClean="0"/>
                        <a:t>Enseignants ayant atteint au moins le 3</a:t>
                      </a:r>
                      <a:r>
                        <a:rPr lang="fr-FR" sz="1800" baseline="30000" dirty="0" smtClean="0"/>
                        <a:t>ème</a:t>
                      </a:r>
                      <a:r>
                        <a:rPr lang="fr-FR" sz="1800" dirty="0" smtClean="0"/>
                        <a:t> échelon de la hors classe (pour les agrégés 2</a:t>
                      </a:r>
                      <a:r>
                        <a:rPr lang="fr-FR" sz="1800" baseline="30000" dirty="0" smtClean="0"/>
                        <a:t>ème</a:t>
                      </a:r>
                      <a:r>
                        <a:rPr lang="fr-FR" sz="1800" dirty="0" smtClean="0"/>
                        <a:t> échelon)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fr-FR" sz="1800" u="sng" dirty="0" smtClean="0"/>
                        <a:t>ET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fr-FR" sz="1800" dirty="0" smtClean="0"/>
                        <a:t>justifiant de 8 ans de fonctions particulières ou accomplies dans des conditions d’exercices particulières définies dans l’arrêté</a:t>
                      </a:r>
                      <a:r>
                        <a:rPr lang="fr-FR" sz="1800" baseline="0" dirty="0" smtClean="0"/>
                        <a:t> du 11 août 2017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35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r>
                        <a:rPr lang="fr-FR" baseline="30000" dirty="0" smtClean="0"/>
                        <a:t>nd</a:t>
                      </a:r>
                      <a:r>
                        <a:rPr lang="fr-FR" dirty="0" smtClean="0"/>
                        <a:t> vivier :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Enseignants ayant atteint le 6</a:t>
                      </a:r>
                      <a:r>
                        <a:rPr lang="fr-FR" sz="1800" baseline="30000" dirty="0" smtClean="0"/>
                        <a:t>ème</a:t>
                      </a:r>
                      <a:r>
                        <a:rPr lang="fr-FR" sz="1800" dirty="0" smtClean="0"/>
                        <a:t> échelon de la hors classe (pour les agrégés 3 ans d’ancienneté dans le 4</a:t>
                      </a:r>
                      <a:r>
                        <a:rPr lang="fr-FR" sz="1800" baseline="30000" dirty="0" smtClean="0"/>
                        <a:t>ème</a:t>
                      </a:r>
                      <a:r>
                        <a:rPr lang="fr-FR" sz="1800" dirty="0" smtClean="0"/>
                        <a:t> échelon)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387475" y="918549"/>
            <a:ext cx="72993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/>
              <a:t>Deux viviers distincts sont identifiés pour l’accès à la classe </a:t>
            </a:r>
            <a:r>
              <a:rPr lang="fr-FR" dirty="0" smtClean="0"/>
              <a:t>exceptionnelle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4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5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5" y="121494"/>
            <a:ext cx="7756525" cy="5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  <a:cs typeface="Arial" charset="0"/>
              </a:rPr>
              <a:t>Conditions d’éligibilité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494294"/>
            <a:ext cx="8229600" cy="2272011"/>
          </a:xfrm>
        </p:spPr>
        <p:txBody>
          <a:bodyPr>
            <a:normAutofit fontScale="70000" lnSpcReduction="20000"/>
          </a:bodyPr>
          <a:lstStyle/>
          <a:p>
            <a:r>
              <a:rPr lang="fr-FR" sz="2400" dirty="0"/>
              <a:t>Les conditions </a:t>
            </a:r>
            <a:r>
              <a:rPr lang="fr-FR" sz="2400" dirty="0" smtClean="0"/>
              <a:t>requises s’apprécient : </a:t>
            </a:r>
            <a:endParaRPr lang="fr-FR" sz="2400" dirty="0"/>
          </a:p>
          <a:p>
            <a:pPr lvl="1"/>
            <a:r>
              <a:rPr lang="fr-FR" sz="2400" dirty="0" smtClean="0"/>
              <a:t>Au 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septembre 2017 pour la campagne 2017-2018,</a:t>
            </a:r>
          </a:p>
          <a:p>
            <a:pPr lvl="1"/>
            <a:r>
              <a:rPr lang="fr-FR" sz="2400" dirty="0" smtClean="0"/>
              <a:t>Au 31 août 2018 pour la campagne 2018-2019.</a:t>
            </a:r>
          </a:p>
          <a:p>
            <a:pPr lvl="1"/>
            <a:endParaRPr lang="fr-FR" sz="2400" dirty="0" smtClean="0"/>
          </a:p>
          <a:p>
            <a:r>
              <a:rPr lang="fr-FR" sz="2400" dirty="0" smtClean="0"/>
              <a:t>Sont concernés les agents en position d’activité, les agents en situations particulières (décharge syndicale, congé longue maladie, etc …).</a:t>
            </a:r>
          </a:p>
          <a:p>
            <a:r>
              <a:rPr lang="fr-FR" sz="2400" dirty="0" smtClean="0"/>
              <a:t>Ne sont pas promouvables les enseignants en congé parental à la date d’observation de la campagne, ainsi que les agents ayant bénéficié d’une promotion à la hors classe au 1/09/2017.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2310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6104" y="722568"/>
            <a:ext cx="8229600" cy="4105208"/>
          </a:xfrm>
        </p:spPr>
        <p:txBody>
          <a:bodyPr>
            <a:normAutofit fontScale="55000" lnSpcReduction="20000"/>
          </a:bodyPr>
          <a:lstStyle/>
          <a:p>
            <a:pPr indent="-163513"/>
            <a:r>
              <a:rPr lang="fr-FR" dirty="0" smtClean="0"/>
              <a:t>Affectation </a:t>
            </a:r>
            <a:r>
              <a:rPr lang="fr-FR" dirty="0"/>
              <a:t>ou exercice dans une école, un </a:t>
            </a:r>
            <a:r>
              <a:rPr lang="fr-FR" dirty="0" smtClean="0"/>
              <a:t>établissement relevant :</a:t>
            </a:r>
          </a:p>
          <a:p>
            <a:pPr lvl="1"/>
            <a:r>
              <a:rPr lang="fr-FR" dirty="0" smtClean="0"/>
              <a:t>de </a:t>
            </a:r>
            <a:r>
              <a:rPr lang="fr-FR" dirty="0"/>
              <a:t>l'article 3 du décret du 15 janvier 1993 </a:t>
            </a:r>
            <a:r>
              <a:rPr lang="fr-FR" dirty="0" smtClean="0"/>
              <a:t>et </a:t>
            </a:r>
            <a:r>
              <a:rPr lang="fr-FR" dirty="0"/>
              <a:t>au 2° de l'article 1er du décret du 21 mars </a:t>
            </a:r>
            <a:r>
              <a:rPr lang="fr-FR" dirty="0" smtClean="0"/>
              <a:t>1995 définissant les établissements où l’exercice des fonctions des enseignants comporte des difficultés particulières ;</a:t>
            </a:r>
          </a:p>
          <a:p>
            <a:pPr lvl="1"/>
            <a:r>
              <a:rPr lang="fr-FR" dirty="0" smtClean="0"/>
              <a:t>de </a:t>
            </a:r>
            <a:r>
              <a:rPr lang="fr-FR" dirty="0"/>
              <a:t>l'article 1er du décret du 12 septembre 2011 </a:t>
            </a:r>
            <a:r>
              <a:rPr lang="fr-FR" dirty="0" smtClean="0"/>
              <a:t>instituant une indemnité spécifique pour les enseignants exerçant dans un établissement ou école pour l’ambition, l’innovation et la réussite ;</a:t>
            </a:r>
          </a:p>
          <a:p>
            <a:pPr indent="-163513"/>
            <a:r>
              <a:rPr lang="fr-FR" dirty="0" smtClean="0"/>
              <a:t>L’enseignement </a:t>
            </a:r>
            <a:r>
              <a:rPr lang="fr-FR" dirty="0"/>
              <a:t>réalisé dans une </a:t>
            </a:r>
            <a:r>
              <a:rPr lang="fr-FR" dirty="0" smtClean="0"/>
              <a:t>STS, </a:t>
            </a:r>
            <a:r>
              <a:rPr lang="fr-FR" dirty="0"/>
              <a:t>dans une formation technique </a:t>
            </a:r>
            <a:r>
              <a:rPr lang="fr-FR" dirty="0" smtClean="0"/>
              <a:t>supérieure ou dans les classes préparatoires aux grandes écoles.</a:t>
            </a:r>
          </a:p>
          <a:p>
            <a:pPr indent="-163513"/>
            <a:r>
              <a:rPr lang="fr-FR" dirty="0" smtClean="0"/>
              <a:t>Fonctions :</a:t>
            </a:r>
          </a:p>
          <a:p>
            <a:pPr lvl="1"/>
            <a:r>
              <a:rPr lang="fr-FR" dirty="0" smtClean="0"/>
              <a:t>Directeur d’école et maître ayant exercé des fonctions de directeur dans les écoles à classe unique,</a:t>
            </a:r>
          </a:p>
          <a:p>
            <a:pPr lvl="1"/>
            <a:r>
              <a:rPr lang="fr-FR" dirty="0" smtClean="0"/>
              <a:t>Directeur délégué aux formations professionnelles et technologiques (DDFPT),</a:t>
            </a:r>
          </a:p>
          <a:p>
            <a:pPr lvl="1"/>
            <a:r>
              <a:rPr lang="fr-FR" dirty="0" smtClean="0"/>
              <a:t>Analogues à celles de directeur départemental ou régional de Union nationale du sport scolaire au sein d’une association sportive reconnue par l’Etat (UGSEL),</a:t>
            </a:r>
          </a:p>
          <a:p>
            <a:pPr lvl="1"/>
            <a:r>
              <a:rPr lang="fr-FR" dirty="0" smtClean="0"/>
              <a:t>Analogues à celles de maître formateur et justifiant d’une certification,</a:t>
            </a:r>
          </a:p>
          <a:p>
            <a:pPr lvl="1"/>
            <a:r>
              <a:rPr lang="fr-FR" dirty="0" smtClean="0"/>
              <a:t>De référent auprès des élèves en situation de handicap.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19184"/>
            <a:ext cx="7756525" cy="5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Affectations et fonctions ouvrant droit à l’inscription au tableau d’avancement du premier vivier</a:t>
            </a:r>
            <a:endParaRPr lang="fr-FR" sz="2200" b="1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09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3315" y="959162"/>
            <a:ext cx="8229600" cy="3638416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Seront validés  les services accomplis :</a:t>
            </a:r>
          </a:p>
          <a:p>
            <a:pPr lvl="1"/>
            <a:r>
              <a:rPr lang="fr-FR" dirty="0" smtClean="0"/>
              <a:t>en qualité de bénéficiaire d’un contrat ou d’un agrément définitif,</a:t>
            </a:r>
          </a:p>
          <a:p>
            <a:pPr lvl="1"/>
            <a:r>
              <a:rPr lang="fr-FR" dirty="0" smtClean="0"/>
              <a:t>en tant que stagiaire </a:t>
            </a:r>
            <a:r>
              <a:rPr lang="fr-FR" b="1" u="sng" dirty="0" smtClean="0"/>
              <a:t>dans le seul cas </a:t>
            </a:r>
            <a:r>
              <a:rPr lang="fr-FR" dirty="0" smtClean="0"/>
              <a:t>où l’ enseignant détenait déjà précédemment un contrat définitif (exemple : un professeur certifié, agrégé stagiaire).</a:t>
            </a:r>
          </a:p>
          <a:p>
            <a:r>
              <a:rPr lang="fr-FR" dirty="0" smtClean="0"/>
              <a:t>Sur une durée de huit ans :</a:t>
            </a:r>
          </a:p>
          <a:p>
            <a:pPr lvl="1"/>
            <a:r>
              <a:rPr lang="fr-FR" dirty="0" smtClean="0"/>
              <a:t>de façon continue ou discontinue au cours de la carrière,</a:t>
            </a:r>
          </a:p>
          <a:p>
            <a:pPr lvl="1"/>
            <a:r>
              <a:rPr lang="fr-FR" dirty="0" smtClean="0"/>
              <a:t>sur un décompte par année scolaire où seules les années complètes sont retenues,</a:t>
            </a:r>
          </a:p>
          <a:p>
            <a:pPr lvl="1"/>
            <a:r>
              <a:rPr lang="fr-FR" dirty="0" smtClean="0"/>
              <a:t>où les services à temps partiel sont comptabilisés comme des services à temps plein(les services partagés n’étant pas pris en compte),</a:t>
            </a:r>
          </a:p>
          <a:p>
            <a:pPr lvl="1"/>
            <a:r>
              <a:rPr lang="fr-FR" dirty="0" smtClean="0"/>
              <a:t>où, en cas de cumul de plusieurs fonctions sur une même période, la durée d’exercice  est comptabilisée une seule fois au titre d’une seule mission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7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83126"/>
            <a:ext cx="7756525" cy="47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  <a:cs typeface="Arial" charset="0"/>
              </a:rPr>
              <a:t>Validation des affectations et </a:t>
            </a: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fonctions au </a:t>
            </a:r>
            <a:r>
              <a:rPr lang="fr-FR" sz="2200" b="1" dirty="0">
                <a:solidFill>
                  <a:schemeClr val="bg1"/>
                </a:solidFill>
                <a:cs typeface="Arial" charset="0"/>
              </a:rPr>
              <a:t>titre du 1er vivier</a:t>
            </a:r>
          </a:p>
        </p:txBody>
      </p:sp>
    </p:spTree>
    <p:extLst>
      <p:ext uri="{BB962C8B-B14F-4D97-AF65-F5344CB8AC3E}">
        <p14:creationId xmlns:p14="http://schemas.microsoft.com/office/powerpoint/2010/main" val="155464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699628"/>
              </p:ext>
            </p:extLst>
          </p:nvPr>
        </p:nvGraphicFramePr>
        <p:xfrm>
          <a:off x="725088" y="1138204"/>
          <a:ext cx="8229600" cy="28582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564109"/>
                <a:gridCol w="6665491"/>
              </a:tblGrid>
              <a:tr h="1857894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</a:t>
                      </a:r>
                      <a:r>
                        <a:rPr lang="fr-FR" sz="2000" baseline="30000" dirty="0" smtClean="0"/>
                        <a:t>er</a:t>
                      </a:r>
                      <a:r>
                        <a:rPr lang="fr-FR" sz="2000" dirty="0" smtClean="0"/>
                        <a:t> vivier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 smtClean="0"/>
                        <a:t>Une procédure de candidature est mise en œuvre.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fr-FR" sz="2000" dirty="0" smtClean="0"/>
                        <a:t>Les agents éligibles sont informés par I-professionnel et par</a:t>
                      </a:r>
                      <a:r>
                        <a:rPr lang="fr-FR" sz="2000" baseline="0" dirty="0" smtClean="0"/>
                        <a:t> leur adresse académique </a:t>
                      </a:r>
                      <a:r>
                        <a:rPr lang="fr-FR" sz="2000" dirty="0" smtClean="0"/>
                        <a:t>sur la possibilité de se porter candidat au tableau d’avancement du premier vivier.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40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2nd vivier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 smtClean="0"/>
                        <a:t>L’examen de la situation des agents éligibles n’est pas conditionné</a:t>
                      </a:r>
                      <a:r>
                        <a:rPr lang="fr-FR" sz="2000" baseline="0" dirty="0" smtClean="0"/>
                        <a:t> à un acte de candidature</a:t>
                      </a:r>
                      <a:endParaRPr lang="fr-F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8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83126"/>
            <a:ext cx="7756525" cy="47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Modalités d’inscription aux tableaux d’avancement</a:t>
            </a:r>
            <a:endParaRPr lang="fr-FR" sz="2200" b="1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B39B2-1841-4D95-BEBE-173C78DEEFB0}" type="slidenum">
              <a:rPr lang="fr-FR" smtClean="0"/>
              <a:t>9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387474" y="83126"/>
            <a:ext cx="7756525" cy="47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fr-FR" sz="2200" b="1" dirty="0" smtClean="0">
                <a:solidFill>
                  <a:schemeClr val="bg1"/>
                </a:solidFill>
                <a:cs typeface="Arial" charset="0"/>
              </a:rPr>
              <a:t>Calendrier</a:t>
            </a:r>
            <a:endParaRPr lang="fr-FR" sz="2200" b="1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824995"/>
              </p:ext>
            </p:extLst>
          </p:nvPr>
        </p:nvGraphicFramePr>
        <p:xfrm>
          <a:off x="393256" y="1040478"/>
          <a:ext cx="8229600" cy="332498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35919"/>
                <a:gridCol w="2755989"/>
                <a:gridCol w="2637692"/>
              </a:tblGrid>
              <a:tr h="398561"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Campagne 2017-2018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Campagne 2018-2019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47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Inscription et dépôt</a:t>
                      </a:r>
                      <a:r>
                        <a:rPr lang="fr-FR" sz="1600" baseline="0" dirty="0" smtClean="0"/>
                        <a:t> des candidatures et mise à jour des CV sur I-Professionnel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Du 1</a:t>
                      </a:r>
                      <a:r>
                        <a:rPr lang="fr-FR" sz="1600" baseline="30000" dirty="0" smtClean="0"/>
                        <a:t>er</a:t>
                      </a:r>
                      <a:r>
                        <a:rPr lang="fr-FR" sz="1600" dirty="0" smtClean="0"/>
                        <a:t> au 16 mars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Du 24 mai au 8 juin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41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Etude de la recevabilité des dossiers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 compter</a:t>
                      </a:r>
                      <a:r>
                        <a:rPr lang="fr-FR" sz="1600" baseline="0" dirty="0" smtClean="0"/>
                        <a:t> du 17 mars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 compter du 9 juin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41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Recueil de l’appréciation des évaluateurs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 compter du 24</a:t>
                      </a:r>
                      <a:r>
                        <a:rPr lang="fr-FR" sz="1600" baseline="0" dirty="0" smtClean="0"/>
                        <a:t> mars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 compter du 11 juin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56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CCMA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16 avril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11 juillet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56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CCMI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20 avril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11 juillet 2018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725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420</TotalTime>
  <Words>975</Words>
  <Application>Microsoft Office PowerPoint</Application>
  <PresentationFormat>Affichage à l'écran (16:9)</PresentationFormat>
  <Paragraphs>104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PRESENTATION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gbonnec</dc:creator>
  <cp:lastModifiedBy>gbonnec</cp:lastModifiedBy>
  <cp:revision>33</cp:revision>
  <cp:lastPrinted>2017-10-20T10:28:54Z</cp:lastPrinted>
  <dcterms:created xsi:type="dcterms:W3CDTF">2018-03-01T08:26:31Z</dcterms:created>
  <dcterms:modified xsi:type="dcterms:W3CDTF">2018-03-16T12:37:18Z</dcterms:modified>
</cp:coreProperties>
</file>